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07" r:id="rId4"/>
    <p:sldId id="831" r:id="rId5"/>
    <p:sldId id="12523" r:id="rId6"/>
    <p:sldId id="12525" r:id="rId7"/>
    <p:sldId id="12526" r:id="rId8"/>
    <p:sldId id="12527" r:id="rId9"/>
    <p:sldId id="12528" r:id="rId10"/>
    <p:sldId id="12530" r:id="rId11"/>
    <p:sldId id="12531" r:id="rId12"/>
    <p:sldId id="12532" r:id="rId13"/>
    <p:sldId id="12529" r:id="rId14"/>
    <p:sldId id="12533" r:id="rId15"/>
    <p:sldId id="12539" r:id="rId16"/>
    <p:sldId id="12534" r:id="rId17"/>
    <p:sldId id="12535" r:id="rId18"/>
    <p:sldId id="12536" r:id="rId19"/>
    <p:sldId id="12537" r:id="rId20"/>
    <p:sldId id="12554" r:id="rId21"/>
    <p:sldId id="12538" r:id="rId22"/>
    <p:sldId id="12541" r:id="rId23"/>
    <p:sldId id="12542" r:id="rId24"/>
    <p:sldId id="12540" r:id="rId25"/>
    <p:sldId id="12543" r:id="rId26"/>
    <p:sldId id="12544" r:id="rId27"/>
    <p:sldId id="12545" r:id="rId28"/>
    <p:sldId id="12546" r:id="rId29"/>
    <p:sldId id="12547" r:id="rId30"/>
    <p:sldId id="12548" r:id="rId31"/>
    <p:sldId id="12549" r:id="rId32"/>
    <p:sldId id="12550" r:id="rId33"/>
    <p:sldId id="12551" r:id="rId34"/>
    <p:sldId id="12552" r:id="rId35"/>
    <p:sldId id="259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5DFE7"/>
    <a:srgbClr val="9AA4C1"/>
    <a:srgbClr val="54A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D14C6-FBF2-4380-9FF0-B28B61D21FC8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723D5-2651-4373-80F6-6210EA702A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4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4B10-1BAA-4F86-8112-CC1F1B123847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2.jpeg"/><Relationship Id="rId7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417671" y="1790162"/>
            <a:ext cx="9993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CHỦ ĐỀ 10: NĂNG LƯỢNG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BÀI 30: CÁC DẠNG NĂNG LƯỢNG</a:t>
            </a:r>
            <a:endParaRPr sz="4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30" name="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156814" y="-23111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ÂM THANH</a:t>
            </a:r>
            <a:endParaRPr lang="vi-VN" sz="2800" b="1" dirty="0"/>
          </a:p>
        </p:txBody>
      </p:sp>
      <p:pic>
        <p:nvPicPr>
          <p:cNvPr id="11266" name="Picture 2" descr="4 loại trống đánh tay thường gặp | Học viện âm nhạc SE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98649"/>
            <a:ext cx="6784473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 LỢI ÍCH VÔ GIÁ KHI HỌC CHƠI ĐÀN GUITAR - Tiến Thành Music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45070"/>
            <a:ext cx="6784473" cy="45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 sĩ Nguyễn Lâm Hoàng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742949"/>
            <a:ext cx="3948365" cy="59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8515" y="1606929"/>
            <a:ext cx="9194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333333"/>
                </a:solidFill>
              </a:rPr>
              <a:t>iếng trống, tiếng đàn, tiếng hát,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mang năng lượng. </a:t>
            </a:r>
            <a:endParaRPr lang="vi-VN" sz="2800" dirty="0" smtClean="0">
              <a:solidFill>
                <a:srgbClr val="333333"/>
              </a:solidFill>
            </a:endParaRPr>
          </a:p>
          <a:p>
            <a:pPr algn="just"/>
            <a:r>
              <a:rPr lang="vi-VN" sz="2800" dirty="0" smtClean="0">
                <a:solidFill>
                  <a:srgbClr val="333333"/>
                </a:solidFill>
              </a:rPr>
              <a:t>Năng </a:t>
            </a:r>
            <a:r>
              <a:rPr lang="vi-VN" sz="2800" dirty="0">
                <a:solidFill>
                  <a:srgbClr val="333333"/>
                </a:solidFill>
              </a:rPr>
              <a:t>lượng này giúp con người nghe được âm thanh.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6D9DCF0-F2FE-4075-B9B9-1F7C357A9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92" y="2675336"/>
            <a:ext cx="5089233" cy="40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437" y="1296023"/>
            <a:ext cx="1057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Nhìn bằng mắt thường ta thấy vật có động năng có biểu hiện gì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548268" y="2500773"/>
            <a:ext cx="2340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Phát sáng.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925" y="2500773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Đổi màu.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7868" y="3822323"/>
            <a:ext cx="2884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Chuyển động.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9816" y="3816489"/>
            <a:ext cx="2183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Nóng lên.</a:t>
            </a:r>
          </a:p>
        </p:txBody>
      </p:sp>
      <p:sp>
        <p:nvSpPr>
          <p:cNvPr id="11" name="Oval 10"/>
          <p:cNvSpPr/>
          <p:nvPr/>
        </p:nvSpPr>
        <p:spPr>
          <a:xfrm>
            <a:off x="1479768" y="3822323"/>
            <a:ext cx="609600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1438960" y="2487040"/>
            <a:ext cx="650408" cy="604510"/>
            <a:chOff x="3581400" y="1276350"/>
            <a:chExt cx="762000" cy="685800"/>
          </a:xfrm>
        </p:grpSpPr>
        <p:sp>
          <p:nvSpPr>
            <p:cNvPr id="13" name="Oval 12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4" name="Straight Connector 13"/>
            <p:cNvCxnSpPr>
              <a:stCxn id="13" idx="1"/>
              <a:endCxn id="13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7"/>
              <a:endCxn id="13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820585" y="2449073"/>
            <a:ext cx="650408" cy="604510"/>
            <a:chOff x="3581400" y="1276350"/>
            <a:chExt cx="762000" cy="685800"/>
          </a:xfrm>
        </p:grpSpPr>
        <p:sp>
          <p:nvSpPr>
            <p:cNvPr id="17" name="Oval 16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8" name="Straight Connector 17"/>
            <p:cNvCxnSpPr>
              <a:stCxn id="17" idx="1"/>
              <a:endCxn id="17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7"/>
              <a:endCxn id="17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952925" y="3781678"/>
            <a:ext cx="650408" cy="604510"/>
            <a:chOff x="3581400" y="1276350"/>
            <a:chExt cx="762000" cy="685800"/>
          </a:xfrm>
        </p:grpSpPr>
        <p:sp>
          <p:nvSpPr>
            <p:cNvPr id="21" name="Oval 20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>
              <a:stCxn id="21" idx="1"/>
              <a:endCxn id="21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7"/>
              <a:endCxn id="21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347" y="1149678"/>
            <a:ext cx="10486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Năng lượng ánh sáng được cung cấp bởi những nguồn nào sau đây</a:t>
            </a:r>
            <a:r>
              <a:rPr lang="vi-VN" sz="2800" dirty="0" smtClean="0"/>
              <a:t>?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479965" y="2504747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Cái trống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9772650" y="3767554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Đèn LED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1479965" y="3865602"/>
            <a:ext cx="2433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Pin 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5145882" y="2504747"/>
            <a:ext cx="3588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Ngọn nến đang cháy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0" name="Rectangle 9"/>
          <p:cNvSpPr/>
          <p:nvPr/>
        </p:nvSpPr>
        <p:spPr>
          <a:xfrm>
            <a:off x="9858375" y="2491203"/>
            <a:ext cx="170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Mặt Trời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5232489" y="3861911"/>
            <a:ext cx="2504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Nhà máy điện.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9397" y="2346839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28540" y="235085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02575" y="3460282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6350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7503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5128" y="224322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074" name="Picture 2" descr="Newton's Discovery-Sir Isaac Newton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48" y="2981325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HẤP DẪN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51498" y="1783242"/>
            <a:ext cx="5406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ở một độ cao nào đó so với mặt đất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có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</p:txBody>
      </p:sp>
      <p:pic>
        <p:nvPicPr>
          <p:cNvPr id="3076" name="Picture 4" descr="Hình thức thiết kế nhà cao tầng - Thực trạng và định hướ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589212"/>
            <a:ext cx="6083702" cy="40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ác nước nằm ở rìa thế giới có tốc độ chảy mạnh nhất - Đài Phát thanh và  Truyền hình Thanh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106408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 loại cầu trượt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61445"/>
            <a:ext cx="5425874" cy="51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7657" y="3556152"/>
            <a:ext cx="5482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68207" y="347384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5811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ĐÀN HỒI</a:t>
            </a:r>
            <a:endParaRPr lang="vi-V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3346450"/>
            <a:ext cx="3951981" cy="3206750"/>
          </a:xfrm>
          <a:prstGeom prst="rect">
            <a:avLst/>
          </a:prstGeom>
        </p:spPr>
      </p:pic>
      <p:pic>
        <p:nvPicPr>
          <p:cNvPr id="7" name="Picture 2" descr="Tập tin:Lực đàn hồi.gif – Wikipedia tiếng Việ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592" y="3962400"/>
            <a:ext cx="33941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ế năng đàn hồi của lò xo, vật lý phổ thông - Vật lí phổ thô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1" y="4648200"/>
            <a:ext cx="56318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ếc cồng của nữ thần A-tê-na - music.edu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2246312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79965" y="1600666"/>
            <a:ext cx="9845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cung,...khi bị biến dạng sẽ có thế năng đàn hồi.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9964" y="3023284"/>
            <a:ext cx="102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đó biến dạng càng nhiều thì có thế năng đàn hồi càng lớn.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813" y="265686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6556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ading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96" y="1922986"/>
            <a:ext cx="372191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288" y="1089875"/>
            <a:ext cx="871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Thế năng đàn hồi trong tường hợp nào là lớn nhất?</a:t>
            </a:r>
            <a:endParaRPr lang="vi-V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69605" y="1973599"/>
            <a:ext cx="86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69605" y="2841034"/>
            <a:ext cx="66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B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33745" y="3745149"/>
            <a:ext cx="71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C</a:t>
            </a:r>
            <a:endParaRPr lang="vi-VN" sz="3200" dirty="0"/>
          </a:p>
        </p:txBody>
      </p:sp>
      <p:sp>
        <p:nvSpPr>
          <p:cNvPr id="9" name="Rectangle 8"/>
          <p:cNvSpPr/>
          <p:nvPr/>
        </p:nvSpPr>
        <p:spPr>
          <a:xfrm>
            <a:off x="6292514" y="266928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6559" y="356366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2152" y="185048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Thế năng đàn hồi là gì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276474"/>
            <a:ext cx="6791325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265" y="1072880"/>
            <a:ext cx="1075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vi-VN" sz="2800" dirty="0" smtClean="0"/>
              <a:t>hãy cho biết các dạng băng lượng có trong hình bên dưới</a:t>
            </a:r>
            <a:endParaRPr lang="vi-VN" sz="2800" dirty="0"/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66207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5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5" y="2654706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Phân biệt các loại acq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9" y="2468195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7 thực phẩm tốt cho sức khỏe có thể bạn chưa biết - Thế Giới Điện Gi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201863"/>
            <a:ext cx="638175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ế độ ăn uống tốt cho sức khỏe được Viện dinh dưỡng Quốc gia gợi 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719262"/>
            <a:ext cx="5715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ại sao giá xăng dầu thế giới tăng ca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901825"/>
            <a:ext cx="85725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han đá và quặng khoáng sản dẫn đầu mức tăng trưởng xuất khẩ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59013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3922" y="1692274"/>
            <a:ext cx="9159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phẩm, trong pin, nhiên liệu,...được gọi là năng lượng hóa học.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550" y="1038225"/>
            <a:ext cx="708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HÓA HỌC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3923" y="2967335"/>
            <a:ext cx="9159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thực- thực phẩm giúp con người sinh sống, phát triển; năng lượng trong nhiên liệu giúp máy móc hoạt động.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813" y="296733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981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2" y="161711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</a:t>
            </a:r>
            <a:r>
              <a:rPr lang="vi-VN" sz="2800" b="1" smtClean="0"/>
              <a:t>LƯỢNG HẠT NHÂN</a:t>
            </a:r>
            <a:endParaRPr lang="vi-VN" sz="2800" b="1" dirty="0"/>
          </a:p>
        </p:txBody>
      </p:sp>
      <p:sp>
        <p:nvSpPr>
          <p:cNvPr id="6" name="AutoShape 2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4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46" name="Picture 6" descr="Tìm hiểu nguyên lý làm việc của nhà máy điện hạt nhân - Tin tức H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028825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Đức đền bù gần 3 tỷ USD cho các công ty vận hành nhà máy điện hạt nhân |  Thời báo Tài chí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78783"/>
            <a:ext cx="7000875" cy="46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gôi sao đặc biệt nhất trên bầu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6" y="1537755"/>
            <a:ext cx="5681663" cy="5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1498" y="1729085"/>
            <a:ext cx="10740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 nguyên tử, Mặt Trời và các ngôi sao,...hoạt động nhờ năng lượng hạt nhân.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năng lượng lưu trữ trong tâm của nguyên tử.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38032" y="269284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10252" name="Picture 12" descr="Tàu ngầm nguyên tử mang lại nhiều lợi ích chiến lược cho bên sở hữu (Ảnh: C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960687"/>
            <a:ext cx="63436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155" y="86312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428874" y="1200150"/>
            <a:ext cx="704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Năng lượng có thể chia thành 2 nhóm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9965" y="2052310"/>
            <a:ext cx="614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gắn với chuyển động: </a:t>
            </a:r>
            <a:endParaRPr lang="vi-V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9965" y="4486275"/>
            <a:ext cx="363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lưu trữ: 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96275" y="2886730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điện,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182" y="2896255"/>
            <a:ext cx="343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nhiệt,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7" y="2896910"/>
            <a:ext cx="389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ánh sáng,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99" y="2052310"/>
            <a:ext cx="378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âm thanh,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4925" y="4486275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hóa học,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8225" y="5375791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hạt nhân.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4901" y="4486275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đàn hồi,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8182" y="5375791"/>
            <a:ext cx="336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hấp dẫn,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9085" y="3733800"/>
            <a:ext cx="243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Động năng.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632"/>
            <a:ext cx="2819942" cy="8165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684"/>
            <a:ext cx="12192000" cy="39763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2525" y="4974501"/>
            <a:ext cx="5381398" cy="12566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91627" y="2165768"/>
            <a:ext cx="8152697" cy="1434657"/>
            <a:chOff x="6478807" y="1685435"/>
            <a:chExt cx="9995553" cy="1758951"/>
          </a:xfrm>
        </p:grpSpPr>
        <p:sp>
          <p:nvSpPr>
            <p:cNvPr id="7" name="矩形 6"/>
            <p:cNvSpPr/>
            <p:nvPr/>
          </p:nvSpPr>
          <p:spPr>
            <a:xfrm>
              <a:off x="6478808" y="1685435"/>
              <a:ext cx="7744282" cy="79533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05806" y="1787033"/>
              <a:ext cx="592138" cy="592137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9" name="文本框 6"/>
            <p:cNvSpPr txBox="1"/>
            <p:nvPr/>
          </p:nvSpPr>
          <p:spPr>
            <a:xfrm>
              <a:off x="7563072" y="1808578"/>
              <a:ext cx="6660018" cy="566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400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MỘT SỐ DẠNG NĂNG LƯỢNG</a:t>
              </a:r>
              <a:endParaRPr lang="zh-CN" altLang="en-US" sz="24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78807" y="2649047"/>
              <a:ext cx="9846209" cy="795339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05808" y="2750645"/>
              <a:ext cx="592138" cy="592138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chemeClr val="accent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II</a:t>
              </a:r>
              <a:endParaRPr lang="zh-CN" altLang="en-US" sz="3200" dirty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7563071" y="2772193"/>
              <a:ext cx="8911289" cy="490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2000" b="1" spc="300" dirty="0" smtClean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NĂNG LƯỢNG VÀ KHẢ NĂNG TÁC DỤNG LỰC</a:t>
              </a:r>
              <a:endParaRPr lang="en-US" altLang="zh-CN" sz="2000" b="1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400000">
            <a:off x="888047" y="2292547"/>
            <a:ext cx="3722370" cy="1184275"/>
            <a:chOff x="1893865" y="1856347"/>
            <a:chExt cx="8605979" cy="3351464"/>
          </a:xfrm>
        </p:grpSpPr>
        <p:sp>
          <p:nvSpPr>
            <p:cNvPr id="20" name="矩形 19"/>
            <p:cNvSpPr/>
            <p:nvPr/>
          </p:nvSpPr>
          <p:spPr>
            <a:xfrm rot="16200000">
              <a:off x="4894830" y="-544114"/>
              <a:ext cx="2596711" cy="81200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vi-VN" altLang="zh-CN" sz="2800" spc="600" dirty="0" smtClean="0"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CÁC DẠNG NĂNG LƯỢNG</a:t>
              </a:r>
              <a:endParaRPr lang="zh-CN" altLang="en-US" sz="2800" spc="600" dirty="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893865" y="1856347"/>
              <a:ext cx="8605979" cy="335146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66" y="1025863"/>
            <a:ext cx="9939402" cy="545864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84531"/>
            <a:ext cx="8812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Sắp xếp các năng lượng sau vào hai nhóm phù hợp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84767" y="33789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/>
              <a:t>Nhóm NL gắn với chuyển </a:t>
            </a:r>
            <a:r>
              <a:rPr lang="vi-VN" sz="2800" dirty="0" smtClean="0"/>
              <a:t>động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0" y="3852153"/>
            <a:ext cx="6280767" cy="3005847"/>
          </a:xfrm>
          <a:prstGeom prst="rect">
            <a:avLst/>
          </a:prstGeom>
          <a:solidFill>
            <a:srgbClr val="B5DFE7"/>
          </a:solidFill>
          <a:ln>
            <a:solidFill>
              <a:srgbClr val="B5D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60930" y="3384715"/>
            <a:ext cx="2870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Nhóm NL lưu trữ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0767" y="3852153"/>
            <a:ext cx="5911233" cy="300584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97854" y="1938120"/>
            <a:ext cx="3375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động năng của </a:t>
            </a:r>
            <a:r>
              <a:rPr lang="vi-VN" sz="2800" dirty="0" smtClean="0">
                <a:solidFill>
                  <a:srgbClr val="0070C0"/>
                </a:solidFill>
              </a:rPr>
              <a:t>vật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6929" y="1938120"/>
            <a:ext cx="4386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xăng </a:t>
            </a:r>
            <a:r>
              <a:rPr lang="vi-VN" sz="2800" dirty="0" smtClean="0">
                <a:solidFill>
                  <a:srgbClr val="0070C0"/>
                </a:solidFill>
              </a:rPr>
              <a:t>dầu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3698" y="1938120"/>
            <a:ext cx="441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thức </a:t>
            </a:r>
            <a:r>
              <a:rPr lang="vi-VN" sz="2800" dirty="0" smtClean="0">
                <a:solidFill>
                  <a:srgbClr val="0070C0"/>
                </a:solidFill>
              </a:rPr>
              <a:t>ăn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9965" y="2556568"/>
            <a:ext cx="440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năng lượng gió đang thổi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139" y="2579400"/>
            <a:ext cx="464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máy hút bụi đang hoạt động</a:t>
            </a:r>
          </a:p>
        </p:txBody>
      </p:sp>
      <p:pic>
        <p:nvPicPr>
          <p:cNvPr id="1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974256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6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63E-6 -1.85185E-6 L -0.00013 0.3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74E-6 -1.85185E-6 L 0.27377 0.3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878E-6 -1.85185E-6 L -0.00078 0.482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136E-6 3.7037E-7 L 0.0017 0.3379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78E-6 -3.7037E-7 L -0.4789 0.478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2" grpId="0"/>
      <p:bldP spid="14" grpId="0" animBg="1"/>
      <p:bldP spid="7" grpId="0"/>
      <p:bldP spid="7" grpId="1"/>
      <p:bldP spid="10" grpId="0"/>
      <p:bldP spid="10" grpId="1"/>
      <p:bldP spid="9" grpId="0"/>
      <p:bldP spid="9" grpId="1"/>
      <p:bldP spid="8" grpId="0"/>
      <p:bldP spid="8" grpId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3314" name="Picture 2" descr=" Hãy kể tên một số dạng năng lượng có liên quan đến chuyển động của chiếc thuyền buồ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9" y="2294912"/>
            <a:ext cx="5225844" cy="40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9668" y="1082482"/>
            <a:ext cx="10035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Hãy kể tên một số dạng năng lượng có liên quan đến chuyển động của chiếc thuyền buồm (hình 30.1)</a:t>
            </a: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6092" y="2534215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</a:rPr>
              <a:t>- Năng lượng của gió đang thổi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092" y="3093874"/>
            <a:ext cx="5716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00B050"/>
                </a:solidFill>
              </a:rPr>
              <a:t>- Năng </a:t>
            </a:r>
            <a:r>
              <a:rPr lang="vi-VN" sz="2800" dirty="0">
                <a:solidFill>
                  <a:srgbClr val="00B050"/>
                </a:solidFill>
              </a:rPr>
              <a:t>lượng của dòng nước chảy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092" y="3623744"/>
            <a:ext cx="470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</a:rPr>
              <a:t>- Động năng của con thuyền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092" y="4227654"/>
            <a:ext cx="5824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- Năng </a:t>
            </a:r>
            <a:r>
              <a:rPr lang="vi-VN" sz="2800" dirty="0">
                <a:solidFill>
                  <a:srgbClr val="0070C0"/>
                </a:solidFill>
              </a:rPr>
              <a:t>lượng âm thanh của tiếng buồm phát ra khi gió thổi</a:t>
            </a:r>
          </a:p>
        </p:txBody>
      </p:sp>
    </p:spTree>
    <p:extLst>
      <p:ext uri="{BB962C8B-B14F-4D97-AF65-F5344CB8AC3E}">
        <p14:creationId xmlns:p14="http://schemas.microsoft.com/office/powerpoint/2010/main" val="37950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vừa mới học xong</a:t>
            </a:r>
            <a:r>
              <a:rPr lang="vi-VN" sz="2800" dirty="0"/>
              <a:t>?</a:t>
            </a:r>
          </a:p>
        </p:txBody>
      </p:sp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0547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3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74694"/>
            <a:ext cx="10446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hoạt động và biến đổi đều cần năng lượng. Một vật có năng lượng thì có khả năng tác dụng lực.</a:t>
            </a:r>
          </a:p>
        </p:txBody>
      </p:sp>
      <p:pic>
        <p:nvPicPr>
          <p:cNvPr id="14338" name="Picture 2" descr="Mua vali ở đâu tốt mà rẻ? Kinh nghiệm mua vali kéo du lịch tốt cho kỳ nghỉ  h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69" y="2393072"/>
            <a:ext cx="7239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1" y="2481981"/>
            <a:ext cx="3420961" cy="40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6995693" cy="602860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8119" y="1532825"/>
            <a:ext cx="443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Thế năng hấp dẫn trường hợp nào lớn hơn?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68119" y="2543067"/>
            <a:ext cx="453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Lò xo bị nén với lực lớn hơn ở hình nào?</a:t>
            </a:r>
            <a:endParaRPr lang="vi-VN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8" y="3966481"/>
            <a:ext cx="5869931" cy="22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5696243" cy="749339"/>
          </a:xfrm>
          <a:prstGeom prst="rect">
            <a:avLst/>
          </a:prstGeom>
        </p:spPr>
      </p:pic>
      <p:pic>
        <p:nvPicPr>
          <p:cNvPr id="19460" name="Picture 4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" y="2482985"/>
            <a:ext cx="5304818" cy="29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ão số 13 đổ bộ Quảng Bình, Hà Tĩ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27" y="2139172"/>
            <a:ext cx="5321097" cy="36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8434" name="Picture 2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59" y="1729572"/>
            <a:ext cx="6760791" cy="46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ha Trang: Rút kinh nghiệm công tác phòng, chống bão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70" y="1729572"/>
            <a:ext cx="6800899" cy="45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311" y="1060315"/>
            <a:ext cx="37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Tác hại của gió bão</a:t>
            </a:r>
            <a:endParaRPr lang="vi-VN" sz="2800" dirty="0"/>
          </a:p>
        </p:txBody>
      </p:sp>
      <p:pic>
        <p:nvPicPr>
          <p:cNvPr id="18438" name="Picture 6" descr="Bay trong gió dải lụa mềm: Đây là tai nạn sập cầu đáng sợ bậc nhất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04" y="1729572"/>
            <a:ext cx="6286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7410" name="Picture 2" descr="Cách nào đưa tàu thuyền thoát vùng bão nguy hiểm? | Weicha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72" y="1958806"/>
            <a:ext cx="6517600" cy="42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rang Thơ Phạm Quốc Khánh: VƯỢT MỌI GIAN N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837491"/>
            <a:ext cx="7058620" cy="46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☆ Chèo thuyền vượt thác lớn trên sông Ottawa ☆ - Các lời khuyên du l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436441"/>
            <a:ext cx="6981825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422" name="Picture 14" descr="Mạo hiểm với xuồng cao su - một loại hình du lịch mới ở Đà L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56685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 bài tập gym quan trọng mà gymer không nên bỏ q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4"/>
            <a:ext cx="59817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5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1" y="1957353"/>
            <a:ext cx="6956629" cy="173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6066" y="1021404"/>
            <a:ext cx="60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đâu?</a:t>
            </a:r>
            <a:endParaRPr lang="vi-VN" sz="2800" dirty="0"/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" y="952504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2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dưới đây?</a:t>
            </a:r>
            <a:endParaRPr lang="vi-VN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2534" name="Picture 6" descr="Bảng 3 nguồn thức ăn thực vật có thành phần dinh dưỡng chi tiết Bánh  Healthy, EatClean, Bánh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371"/>
            <a:ext cx="5800259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ác giai đoạn phát triển tâm lý của trẻ từ sơ sinh đến vị thành niên | 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9" y="2230371"/>
            <a:ext cx="6086947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1498" y="1137684"/>
            <a:ext cx="1010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thức ăn, lương thực, thực phẩm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7817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65175" y="1120755"/>
            <a:ext cx="1077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Các em có thể tìm hiểu thêm năng lượng thấp thụ và năng lượng tiêu hao</a:t>
            </a:r>
            <a:endParaRPr lang="vi-VN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09322"/>
            <a:ext cx="4788146" cy="4026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4494" y="2209322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hấp thụ nhiều hơn năng lượng tiêu hao thì gọi là béo phì thừa cân.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" y="2431915"/>
            <a:ext cx="5211646" cy="41213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24174" y="4262854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tiêu hao nhiều hơn năng lượng hấp thụ thì gọi gầy mòn, nhẹ cân.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1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2663" y="693375"/>
            <a:ext cx="10055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/>
              <a:t>Câu 1: </a:t>
            </a:r>
            <a:r>
              <a:rPr lang="vi-VN" sz="2800" dirty="0" smtClean="0"/>
              <a:t>Trường hợp nào dưới đây vật không có năng lượng?</a:t>
            </a:r>
            <a:endParaRPr lang="vi-VN" sz="2800" dirty="0"/>
          </a:p>
        </p:txBody>
      </p:sp>
      <p:sp>
        <p:nvSpPr>
          <p:cNvPr id="3" name="Rectangle 2"/>
          <p:cNvSpPr/>
          <p:nvPr/>
        </p:nvSpPr>
        <p:spPr>
          <a:xfrm>
            <a:off x="1526128" y="2106198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Tảng đá nằm yên trên mặt đất.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6128" y="3054964"/>
            <a:ext cx="662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Tảng đá ở một độ cao so với mặt đất.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579" y="3954453"/>
            <a:ext cx="6617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Con thuyền đang chạy trên mặt nước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1579" y="4917492"/>
            <a:ext cx="643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Viên phấn rơi từ trên bàn xuống đất.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9217" y="179842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3" y="29010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1922" y="635010"/>
            <a:ext cx="10492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2:</a:t>
            </a:r>
            <a:r>
              <a:rPr lang="vi-VN" sz="2800" b="1" dirty="0"/>
              <a:t> </a:t>
            </a:r>
            <a:r>
              <a:rPr lang="vi-VN" sz="2800" dirty="0"/>
              <a:t>Những trường hợp nào dưới đây là biểu hiện của nhiệt năng?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11" y="3054964"/>
            <a:ext cx="3942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B. </a:t>
            </a:r>
            <a:r>
              <a:rPr lang="vi-VN" sz="2800" dirty="0"/>
              <a:t>làm cho vật nóng lên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1511" y="2125653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A. </a:t>
            </a:r>
            <a:r>
              <a:rPr lang="vi-VN" sz="2800" dirty="0"/>
              <a:t>truyền được 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1511" y="3954453"/>
            <a:ext cx="4642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C. </a:t>
            </a:r>
            <a:r>
              <a:rPr lang="vi-VN" sz="2800" dirty="0"/>
              <a:t>làm cho vật chuyển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511" y="4839670"/>
            <a:ext cx="4940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D. </a:t>
            </a:r>
            <a:r>
              <a:rPr lang="vi-VN" sz="2800" dirty="0"/>
              <a:t>phản chiếu được ánh sáng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2" y="2901075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771" y="197176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298" y="1104249"/>
            <a:ext cx="8714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Câu </a:t>
            </a:r>
            <a:r>
              <a:rPr lang="vi-VN" sz="2800" b="1" dirty="0" smtClean="0"/>
              <a:t>3:</a:t>
            </a:r>
            <a:r>
              <a:rPr lang="vi-VN" sz="2800" b="1" dirty="0"/>
              <a:t> </a:t>
            </a:r>
            <a:r>
              <a:rPr lang="vi-VN" sz="2800" dirty="0"/>
              <a:t>Dạng năng lượng được tích trữ trong acquy là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8298" y="2495305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động năng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495305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hóa năng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8298" y="4003091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thế năng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9" y="4003091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quang năng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6389" y="2341416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313" y="235791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6389" y="38492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56814" y="4004098"/>
            <a:ext cx="1637923" cy="3709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汇报人：通用名</a:t>
            </a:r>
            <a:endParaRPr lang="en-US" altLang="zh-CN" sz="1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71835" y="1847482"/>
            <a:ext cx="5612099" cy="74159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dirty="0">
                <a:solidFill>
                  <a:srgbClr val="9AA4C1"/>
                </a:solidFill>
                <a:latin typeface="Barlow Condensed Thin" panose="00000306000000000000" charset="0"/>
                <a:ea typeface="Yeseva One" panose="00000500000000000000" charset="0"/>
                <a:cs typeface="Barlow Condensed Thin" panose="00000306000000000000" charset="0"/>
                <a:sym typeface="Yeseva One" panose="00000500000000000000" charset="0"/>
              </a:rPr>
              <a:t>CHILDREN'S EDUCATION</a:t>
            </a:r>
            <a:endParaRPr lang="zh-CN" altLang="en-US" sz="5400" dirty="0">
              <a:solidFill>
                <a:srgbClr val="9AA4C1"/>
              </a:solidFill>
              <a:latin typeface="Barlow Condensed Thin" panose="00000306000000000000" charset="0"/>
              <a:ea typeface="Yeseva One" panose="00000500000000000000" charset="0"/>
              <a:cs typeface="Barlow Condensed Thin" panose="00000306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80461" y="2436213"/>
            <a:ext cx="46774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32630" y="3832225"/>
            <a:ext cx="3213100" cy="416560"/>
            <a:chOff x="7522" y="6286"/>
            <a:chExt cx="5060" cy="656"/>
          </a:xfrm>
        </p:grpSpPr>
        <p:sp>
          <p:nvSpPr>
            <p:cNvPr id="4" name="矩形: 圆角 10"/>
            <p:cNvSpPr/>
            <p:nvPr/>
          </p:nvSpPr>
          <p:spPr>
            <a:xfrm>
              <a:off x="7522" y="6286"/>
              <a:ext cx="5060" cy="657"/>
            </a:xfrm>
            <a:prstGeom prst="roundRect">
              <a:avLst>
                <a:gd name="adj" fmla="val 0"/>
              </a:avLst>
            </a:prstGeom>
            <a:solidFill>
              <a:srgbClr val="9AA4C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0B9B3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50" y="6286"/>
              <a:ext cx="4401" cy="6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sz="1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Reporting Officer：XXX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pic>
        <p:nvPicPr>
          <p:cNvPr id="60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3952" r="20863" b="3636"/>
          <a:stretch>
            <a:fillRect/>
          </a:stretch>
        </p:blipFill>
        <p:spPr>
          <a:xfrm>
            <a:off x="2046264" y="2352297"/>
            <a:ext cx="3646009" cy="3646009"/>
          </a:xfrm>
          <a:custGeom>
            <a:avLst/>
            <a:gdLst>
              <a:gd name="connsiteX0" fmla="*/ 1381496 w 2762992"/>
              <a:gd name="connsiteY0" fmla="*/ 0 h 2762992"/>
              <a:gd name="connsiteX1" fmla="*/ 2762992 w 2762992"/>
              <a:gd name="connsiteY1" fmla="*/ 1381496 h 2762992"/>
              <a:gd name="connsiteX2" fmla="*/ 1381496 w 2762992"/>
              <a:gd name="connsiteY2" fmla="*/ 2762992 h 2762992"/>
              <a:gd name="connsiteX3" fmla="*/ 0 w 2762992"/>
              <a:gd name="connsiteY3" fmla="*/ 1381496 h 2762992"/>
              <a:gd name="connsiteX4" fmla="*/ 1381496 w 2762992"/>
              <a:gd name="connsiteY4" fmla="*/ 0 h 27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992" h="2762992">
                <a:moveTo>
                  <a:pt x="1381496" y="0"/>
                </a:moveTo>
                <a:cubicBezTo>
                  <a:pt x="2144475" y="0"/>
                  <a:pt x="2762992" y="618517"/>
                  <a:pt x="2762992" y="1381496"/>
                </a:cubicBezTo>
                <a:cubicBezTo>
                  <a:pt x="2762992" y="2144475"/>
                  <a:pt x="2144475" y="2762992"/>
                  <a:pt x="1381496" y="2762992"/>
                </a:cubicBezTo>
                <a:cubicBezTo>
                  <a:pt x="618517" y="2762992"/>
                  <a:pt x="0" y="2144475"/>
                  <a:pt x="0" y="1381496"/>
                </a:cubicBezTo>
                <a:cubicBezTo>
                  <a:pt x="0" y="618517"/>
                  <a:pt x="618517" y="0"/>
                  <a:pt x="1381496" y="0"/>
                </a:cubicBezTo>
                <a:close/>
              </a:path>
            </a:pathLst>
          </a:custGeom>
          <a:noFill/>
        </p:spPr>
      </p:pic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1773509" y="1513096"/>
            <a:ext cx="4663495" cy="4666949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93939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3" name="Oval 10"/>
          <p:cNvSpPr>
            <a:spLocks noChangeArrowheads="1"/>
          </p:cNvSpPr>
          <p:nvPr/>
        </p:nvSpPr>
        <p:spPr bwMode="auto">
          <a:xfrm>
            <a:off x="3812463" y="1125673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4" name="Oval 11"/>
          <p:cNvSpPr>
            <a:spLocks noChangeArrowheads="1"/>
          </p:cNvSpPr>
          <p:nvPr/>
        </p:nvSpPr>
        <p:spPr bwMode="auto">
          <a:xfrm>
            <a:off x="6153346" y="346061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05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5" name="Oval 12"/>
          <p:cNvSpPr>
            <a:spLocks noChangeArrowheads="1"/>
          </p:cNvSpPr>
          <p:nvPr/>
        </p:nvSpPr>
        <p:spPr bwMode="auto">
          <a:xfrm>
            <a:off x="6012955" y="274517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6" name="Oval 13"/>
          <p:cNvSpPr>
            <a:spLocks noChangeArrowheads="1"/>
          </p:cNvSpPr>
          <p:nvPr/>
        </p:nvSpPr>
        <p:spPr bwMode="auto">
          <a:xfrm>
            <a:off x="5013148" y="154702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7" name="Oval 14"/>
          <p:cNvSpPr>
            <a:spLocks noChangeArrowheads="1"/>
          </p:cNvSpPr>
          <p:nvPr/>
        </p:nvSpPr>
        <p:spPr bwMode="auto">
          <a:xfrm>
            <a:off x="5665869" y="2145843"/>
            <a:ext cx="585585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1033992" y="4175302"/>
            <a:ext cx="1591280" cy="1591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25F0B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1013460" y="4610735"/>
            <a:ext cx="161163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9" tIns="45695" rIns="91389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zh-CN" altLang="en-US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ummary of experience</a:t>
            </a:r>
          </a:p>
        </p:txBody>
      </p:sp>
      <p:sp>
        <p:nvSpPr>
          <p:cNvPr id="70" name="矩形 1"/>
          <p:cNvSpPr>
            <a:spLocks noChangeArrowheads="1"/>
          </p:cNvSpPr>
          <p:nvPr/>
        </p:nvSpPr>
        <p:spPr bwMode="auto">
          <a:xfrm>
            <a:off x="4374020" y="1055882"/>
            <a:ext cx="37078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Động năng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1" name="矩形 1"/>
          <p:cNvSpPr>
            <a:spLocks noChangeArrowheads="1"/>
          </p:cNvSpPr>
          <p:nvPr/>
        </p:nvSpPr>
        <p:spPr bwMode="auto">
          <a:xfrm>
            <a:off x="5646094" y="1492772"/>
            <a:ext cx="230641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điện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2" name="矩形 1"/>
          <p:cNvSpPr>
            <a:spLocks noChangeArrowheads="1"/>
          </p:cNvSpPr>
          <p:nvPr/>
        </p:nvSpPr>
        <p:spPr bwMode="auto">
          <a:xfrm>
            <a:off x="6316518" y="2088255"/>
            <a:ext cx="254115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nhiêt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3" name="矩形 1"/>
          <p:cNvSpPr>
            <a:spLocks noChangeArrowheads="1"/>
          </p:cNvSpPr>
          <p:nvPr/>
        </p:nvSpPr>
        <p:spPr bwMode="auto">
          <a:xfrm>
            <a:off x="6692751" y="2727866"/>
            <a:ext cx="284841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ánh sáng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6837038" y="3554138"/>
            <a:ext cx="293503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âm thanh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6144211" y="419120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06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6837039" y="4192368"/>
            <a:ext cx="270412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hấp dẫn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5825575" y="485158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07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6518402" y="4861984"/>
            <a:ext cx="274084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đàn hồi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0" name="Oval 11"/>
          <p:cNvSpPr>
            <a:spLocks noChangeArrowheads="1"/>
          </p:cNvSpPr>
          <p:nvPr/>
        </p:nvSpPr>
        <p:spPr bwMode="auto">
          <a:xfrm>
            <a:off x="5308359" y="535956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08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1" name="矩形 1"/>
          <p:cNvSpPr>
            <a:spLocks noChangeArrowheads="1"/>
          </p:cNvSpPr>
          <p:nvPr/>
        </p:nvSpPr>
        <p:spPr bwMode="auto">
          <a:xfrm>
            <a:off x="6038130" y="5388436"/>
            <a:ext cx="2902479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hóa học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4269315" y="5890638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09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3" name="矩形 1"/>
          <p:cNvSpPr>
            <a:spLocks noChangeArrowheads="1"/>
          </p:cNvSpPr>
          <p:nvPr/>
        </p:nvSpPr>
        <p:spPr bwMode="auto">
          <a:xfrm>
            <a:off x="4962142" y="5919512"/>
            <a:ext cx="315481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hạt nhân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-0.17361 0.29043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145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23143 0.15555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777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25 -4.07407E-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23143 -0.15556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7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39" dur="500" spd="-99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3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33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3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0" dur="500" spd="-99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8" dur="500" spd="-999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 autoUpdateAnimBg="0"/>
      <p:bldP spid="63" grpId="1" animBg="1" autoUpdateAnimBg="0"/>
      <p:bldP spid="64" grpId="0" animBg="1" autoUpdateAnimBg="0"/>
      <p:bldP spid="64" grpId="1" animBg="1" autoUpdateAnimBg="0"/>
      <p:bldP spid="65" grpId="0" animBg="1" autoUpdateAnimBg="0"/>
      <p:bldP spid="65" grpId="1" animBg="1" autoUpdateAnimBg="0"/>
      <p:bldP spid="66" grpId="0" animBg="1" autoUpdateAnimBg="0"/>
      <p:bldP spid="66" grpId="1" animBg="1" autoUpdateAnimBg="0"/>
      <p:bldP spid="67" grpId="0" animBg="1" autoUpdateAnimBg="0"/>
      <p:bldP spid="67" grpId="1" animBg="1" autoUpdateAnimBg="0"/>
      <p:bldP spid="68" grpId="0" animBg="1" autoUpdateAnimBg="0"/>
      <p:bldP spid="69" grpId="0" autoUpdateAnimBg="0"/>
      <p:bldP spid="70" grpId="0"/>
      <p:bldP spid="71" grpId="0"/>
      <p:bldP spid="72" grpId="0"/>
      <p:bldP spid="73" grpId="0"/>
      <p:bldP spid="74" grpId="0"/>
      <p:bldP spid="76" grpId="0" animBg="1" autoUpdateAnimBg="0"/>
      <p:bldP spid="76" grpId="1" animBg="1" autoUpdateAnimBg="0"/>
      <p:bldP spid="77" grpId="0"/>
      <p:bldP spid="78" grpId="0" animBg="1" autoUpdateAnimBg="0"/>
      <p:bldP spid="78" grpId="1" animBg="1" autoUpdateAnimBg="0"/>
      <p:bldP spid="79" grpId="0"/>
      <p:bldP spid="80" grpId="0" animBg="1" autoUpdateAnimBg="0"/>
      <p:bldP spid="80" grpId="1" animBg="1" autoUpdateAnimBg="0"/>
      <p:bldP spid="81" grpId="0"/>
      <p:bldP spid="82" grpId="0" animBg="1" autoUpdateAnimBg="0"/>
      <p:bldP spid="82" grpId="1" animBg="1" autoUpdateAnimBg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ĐỘNG NĂNG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91" y="4238625"/>
            <a:ext cx="3030682" cy="2857500"/>
          </a:xfrm>
          <a:prstGeom prst="rect">
            <a:avLst/>
          </a:prstGeom>
        </p:spPr>
      </p:pic>
      <p:pic>
        <p:nvPicPr>
          <p:cNvPr id="1026" name="Picture 2" descr="Sợ lây HIV sau khi ngồi ghế ở nhà người lạ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62" y="4756150"/>
            <a:ext cx="2394613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5" y="1624528"/>
            <a:ext cx="25781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4476750"/>
            <a:ext cx="317500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1707078"/>
            <a:ext cx="3162300" cy="2371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2024" y="1561445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Động năng là dạng năng lượng do chuyển động mà có</a:t>
            </a:r>
            <a:r>
              <a:rPr lang="vi-VN" sz="2800" dirty="0" smtClean="0">
                <a:solidFill>
                  <a:srgbClr val="333333"/>
                </a:solidFill>
              </a:rPr>
              <a:t>.</a:t>
            </a:r>
            <a:endParaRPr lang="vi-VN" sz="2800" dirty="0">
              <a:solidFill>
                <a:srgbClr val="3333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2" name="Rectangle 11"/>
          <p:cNvSpPr/>
          <p:nvPr/>
        </p:nvSpPr>
        <p:spPr>
          <a:xfrm>
            <a:off x="1051498" y="3105834"/>
            <a:ext cx="5034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Vật chuyển động càng nhanh thì động năng càng lớn và ngược lại.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7339" y="3315295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5795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ĐIỆN</a:t>
            </a:r>
            <a:endParaRPr lang="vi-VN" sz="2800" b="1" dirty="0"/>
          </a:p>
        </p:txBody>
      </p:sp>
      <p:pic>
        <p:nvPicPr>
          <p:cNvPr id="6146" name="Picture 2" descr="Điện năng và những điều có thể bạn chưa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7508744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0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2290107"/>
            <a:ext cx="6499108" cy="4253568"/>
          </a:xfrm>
          <a:prstGeom prst="rect">
            <a:avLst/>
          </a:prstGeom>
        </p:spPr>
      </p:pic>
      <p:sp>
        <p:nvSpPr>
          <p:cNvPr id="10" name="AutoShape 12" descr="DỰ ÁN NHÀ MÁY THỦY ĐIỆN TRỊ 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8" name="Picture 14" descr="DỰ ÁN 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6805709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in là gì? Pin sạc là gì? Pin Lithium là gì? Tìm hiểu về p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8454635" cy="38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hân biệt các loại acqu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54" y="2290107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9749" y="1585674"/>
            <a:ext cx="8658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nhà máy điện, pin,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cung cấp năng lượng điện.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8" name="Rectangle 17"/>
          <p:cNvSpPr/>
          <p:nvPr/>
        </p:nvSpPr>
        <p:spPr>
          <a:xfrm>
            <a:off x="1269750" y="2775644"/>
            <a:ext cx="5884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Năng lượng điện cần thiết và được sử dụng rộng rãi trong sản xuất và đời sống.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890" y="280642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2F7566E-10B1-4AE1-9DBF-4E0ECA8F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44" y="2161191"/>
            <a:ext cx="444665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7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NHIỆT</a:t>
            </a:r>
            <a:endParaRPr lang="vi-VN" sz="2800" b="1" dirty="0"/>
          </a:p>
        </p:txBody>
      </p:sp>
      <p:pic>
        <p:nvPicPr>
          <p:cNvPr id="5122" name="Picture 2" descr="Giá than đá thế giới tuần tới ngày 3/9/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275998"/>
            <a:ext cx="652923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i Lửa Là Gì Và Hoạt Động Của Núi Lửa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36" y="1899286"/>
            <a:ext cx="7816425" cy="43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hát hiện một cấu trúc mới trong quang quyển Mặt Tr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8" name="Picture 8" descr="Phát hiện một cấu trúc mới trong quang quyển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1539687"/>
            <a:ext cx="6960002" cy="46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ại sao bếp gas cháy lửa đỏ, nấu bị đen đáy nồi? - MET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32" name="Picture 12" descr="Bếp ga cháy lửa đỏ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059304"/>
            <a:ext cx="7239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ác tính năng đặc biệt của bếp g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2001407"/>
            <a:ext cx="7512452" cy="42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1498" y="1690420"/>
            <a:ext cx="10414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Các vật nóng như Mặt Trời, ngọn lửa,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...</a:t>
            </a:r>
            <a:r>
              <a:rPr lang="en-US" sz="2800" dirty="0">
                <a:solidFill>
                  <a:srgbClr val="333333"/>
                </a:solidFill>
              </a:rPr>
              <a:t> </a:t>
            </a:r>
            <a:r>
              <a:rPr lang="vi-VN" sz="2800" dirty="0">
                <a:solidFill>
                  <a:srgbClr val="333333"/>
                </a:solidFill>
              </a:rPr>
              <a:t>đều có năng lượng nhiệt.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4" name="Rectangle 13"/>
          <p:cNvSpPr/>
          <p:nvPr/>
        </p:nvSpPr>
        <p:spPr>
          <a:xfrm>
            <a:off x="1077672" y="2982024"/>
            <a:ext cx="10388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Một vật có nhiệt độ càng cao thì có năng lượng nhiệt càng lớn.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6874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818" y="1266233"/>
            <a:ext cx="954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Em hãy cho biết tên các dạng năng lượng ở hình bên dưới</a:t>
            </a:r>
            <a:endParaRPr lang="vi-V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4223" y="546226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ĐIỆN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10688" y="5447645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ĐỘNG NĂNG</a:t>
            </a:r>
            <a:endParaRPr lang="vi-V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24386" y="548131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NHIỆT</a:t>
            </a:r>
            <a:endParaRPr lang="vi-VN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6525" y="2342600"/>
            <a:ext cx="4120150" cy="3036882"/>
            <a:chOff x="136525" y="2342600"/>
            <a:chExt cx="4120150" cy="3036882"/>
          </a:xfrm>
        </p:grpSpPr>
        <p:pic>
          <p:nvPicPr>
            <p:cNvPr id="4100" name="Picture 4" descr="Điện năng và những điều có thể bạn chưa biế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5" y="2342600"/>
              <a:ext cx="4120150" cy="233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41638" y="5010150"/>
              <a:ext cx="45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A</a:t>
              </a:r>
              <a:endParaRPr lang="vi-VN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0035" y="2330266"/>
            <a:ext cx="3756432" cy="3030166"/>
            <a:chOff x="4440035" y="2330266"/>
            <a:chExt cx="3756432" cy="3030166"/>
          </a:xfrm>
        </p:grpSpPr>
        <p:pic>
          <p:nvPicPr>
            <p:cNvPr id="4098" name="Picture 2" descr="Lò than” từ châu Á đến châu Âu hạ nhiệt nhanh chó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35" y="2330266"/>
              <a:ext cx="3756432" cy="23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95950" y="4991100"/>
              <a:ext cx="509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B</a:t>
              </a:r>
              <a:endParaRPr lang="vi-VN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20102" y="2292349"/>
            <a:ext cx="3619498" cy="3058558"/>
            <a:chOff x="8420102" y="2292349"/>
            <a:chExt cx="3619498" cy="30585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102" y="2292349"/>
              <a:ext cx="3619498" cy="24344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0300" y="4981575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C</a:t>
              </a:r>
              <a:endParaRPr lang="vi-VN" dirty="0"/>
            </a:p>
          </p:txBody>
        </p:sp>
      </p:grp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ÁNH SÁNG</a:t>
            </a:r>
            <a:endParaRPr lang="vi-VN" sz="2800" b="1" dirty="0"/>
          </a:p>
        </p:txBody>
      </p:sp>
      <p:pic>
        <p:nvPicPr>
          <p:cNvPr id="3074" name="Picture 2" descr="Nhựa phân hủy trong một tuần dưới ánh sáng Mặt T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2114549"/>
            <a:ext cx="6616701" cy="39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view Top 5 loại bóng đèn tiết kiệm điện, ánh sáng tố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171574"/>
            <a:ext cx="56102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guồn gốc của truyền thống ngọn lửa Olympic và nguồn gốc Đức quốc xã của  tiếp sức ngọn đuốc Olym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8" y="575767"/>
            <a:ext cx="4646401" cy="62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èn pin Supfire X6-T6 ánh sáng vàng xuyên sương khói | 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038225"/>
            <a:ext cx="57150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10" name="Rectangle 9"/>
          <p:cNvSpPr/>
          <p:nvPr/>
        </p:nvSpPr>
        <p:spPr>
          <a:xfrm>
            <a:off x="0" y="258191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endParaRPr lang="vi-VN" sz="5400" dirty="0"/>
          </a:p>
        </p:txBody>
      </p:sp>
      <p:sp>
        <p:nvSpPr>
          <p:cNvPr id="5" name="Rectangle 4"/>
          <p:cNvSpPr/>
          <p:nvPr/>
        </p:nvSpPr>
        <p:spPr>
          <a:xfrm>
            <a:off x="901698" y="1791383"/>
            <a:ext cx="10674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</a:rPr>
              <a:t>Ánh sáng từ Mặt Trời, bóng đèn, ngọn lửa,...mang năng lượng ánh sáng.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971549" y="2821498"/>
            <a:ext cx="10144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Nhờ năng lượng này mà con người cảm nhận được ánh sáng.</a:t>
            </a:r>
            <a:endParaRPr lang="en-US" sz="28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71C9BA7-F870-4FE2-8496-968F94D4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23" y="3243965"/>
            <a:ext cx="3173552" cy="34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ông ty lắp đặt Năng lượng mặt trời uy tín HCM | kiennamsol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742121"/>
            <a:ext cx="8886825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30124613"/>
  <p:tag name="MH_LIBRARY" val="GRAPHIC"/>
</p:tagLst>
</file>

<file path=ppt/theme/theme1.xml><?xml version="1.0" encoding="utf-8"?>
<a:theme xmlns:a="http://schemas.openxmlformats.org/drawingml/2006/main" name="2-1031-7">
  <a:themeElements>
    <a:clrScheme name="自定义 14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2-1031-7</Template>
  <TotalTime>420</TotalTime>
  <Words>1265</Words>
  <Application>Microsoft Office PowerPoint</Application>
  <PresentationFormat>Widescreen</PresentationFormat>
  <Paragraphs>203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宋体</vt:lpstr>
      <vt:lpstr>Arial</vt:lpstr>
      <vt:lpstr>Barlow Condensed Thin</vt:lpstr>
      <vt:lpstr>Calibri</vt:lpstr>
      <vt:lpstr>等线</vt:lpstr>
      <vt:lpstr>Roboto</vt:lpstr>
      <vt:lpstr>Times New Roman</vt:lpstr>
      <vt:lpstr>Wingdings</vt:lpstr>
      <vt:lpstr>Yeseva One</vt:lpstr>
      <vt:lpstr>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Admin</cp:lastModifiedBy>
  <cp:revision>74</cp:revision>
  <dcterms:created xsi:type="dcterms:W3CDTF">2018-12-13T14:11:00Z</dcterms:created>
  <dcterms:modified xsi:type="dcterms:W3CDTF">2024-04-11T00:07:42Z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0F19EC5A6A3C40128252B93579862A71</vt:lpwstr>
  </property>
  <property fmtid="{D5CDD505-2E9C-101B-9397-08002B2CF9AE}" pid="3" name="KSOProductBuildVer">
    <vt:lpwstr>2052-11.1.0.10463</vt:lpwstr>
  </property>
</Properties>
</file>